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60" r:id="rId5"/>
    <p:sldId id="261" r:id="rId6"/>
    <p:sldId id="270" r:id="rId7"/>
    <p:sldId id="262" r:id="rId8"/>
    <p:sldId id="271" r:id="rId9"/>
    <p:sldId id="264" r:id="rId10"/>
    <p:sldId id="263" r:id="rId11"/>
    <p:sldId id="272" r:id="rId12"/>
    <p:sldId id="265" r:id="rId13"/>
    <p:sldId id="266" r:id="rId14"/>
    <p:sldId id="267" r:id="rId15"/>
    <p:sldId id="273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0" autoAdjust="0"/>
    <p:restoredTop sz="94660"/>
  </p:normalViewPr>
  <p:slideViewPr>
    <p:cSldViewPr snapToGrid="0">
      <p:cViewPr>
        <p:scale>
          <a:sx n="60" d="100"/>
          <a:sy n="60" d="100"/>
        </p:scale>
        <p:origin x="129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993-B17C-4B2A-8809-C3BF63B77B64}" type="datetimeFigureOut">
              <a:rPr lang="ru-RU" smtClean="0"/>
              <a:t>вс 30.08.20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E2E7AC-78C6-4247-AA7D-063C5F2D8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289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993-B17C-4B2A-8809-C3BF63B77B64}" type="datetimeFigureOut">
              <a:rPr lang="ru-RU" smtClean="0"/>
              <a:t>вс 30.08.20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E2E7AC-78C6-4247-AA7D-063C5F2D8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130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993-B17C-4B2A-8809-C3BF63B77B64}" type="datetimeFigureOut">
              <a:rPr lang="ru-RU" smtClean="0"/>
              <a:t>вс 30.08.20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E2E7AC-78C6-4247-AA7D-063C5F2D820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0917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993-B17C-4B2A-8809-C3BF63B77B64}" type="datetimeFigureOut">
              <a:rPr lang="ru-RU" smtClean="0"/>
              <a:t>вс 30.08.20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E2E7AC-78C6-4247-AA7D-063C5F2D8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47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993-B17C-4B2A-8809-C3BF63B77B64}" type="datetimeFigureOut">
              <a:rPr lang="ru-RU" smtClean="0"/>
              <a:t>вс 30.08.20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E2E7AC-78C6-4247-AA7D-063C5F2D820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6307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993-B17C-4B2A-8809-C3BF63B77B64}" type="datetimeFigureOut">
              <a:rPr lang="ru-RU" smtClean="0"/>
              <a:t>вс 30.08.20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E2E7AC-78C6-4247-AA7D-063C5F2D8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108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993-B17C-4B2A-8809-C3BF63B77B64}" type="datetimeFigureOut">
              <a:rPr lang="ru-RU" smtClean="0"/>
              <a:t>вс 30.08.20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E7AC-78C6-4247-AA7D-063C5F2D8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952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993-B17C-4B2A-8809-C3BF63B77B64}" type="datetimeFigureOut">
              <a:rPr lang="ru-RU" smtClean="0"/>
              <a:t>вс 30.08.20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E7AC-78C6-4247-AA7D-063C5F2D8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1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993-B17C-4B2A-8809-C3BF63B77B64}" type="datetimeFigureOut">
              <a:rPr lang="ru-RU" smtClean="0"/>
              <a:t>вс 30.08.20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E7AC-78C6-4247-AA7D-063C5F2D8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08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993-B17C-4B2A-8809-C3BF63B77B64}" type="datetimeFigureOut">
              <a:rPr lang="ru-RU" smtClean="0"/>
              <a:t>вс 30.08.20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E2E7AC-78C6-4247-AA7D-063C5F2D8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20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993-B17C-4B2A-8809-C3BF63B77B64}" type="datetimeFigureOut">
              <a:rPr lang="ru-RU" smtClean="0"/>
              <a:t>вс 30.08.20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E2E7AC-78C6-4247-AA7D-063C5F2D8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49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993-B17C-4B2A-8809-C3BF63B77B64}" type="datetimeFigureOut">
              <a:rPr lang="ru-RU" smtClean="0"/>
              <a:t>вс 30.08.20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E2E7AC-78C6-4247-AA7D-063C5F2D8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70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993-B17C-4B2A-8809-C3BF63B77B64}" type="datetimeFigureOut">
              <a:rPr lang="ru-RU" smtClean="0"/>
              <a:t>вс 30.08.20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E7AC-78C6-4247-AA7D-063C5F2D8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001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993-B17C-4B2A-8809-C3BF63B77B64}" type="datetimeFigureOut">
              <a:rPr lang="ru-RU" smtClean="0"/>
              <a:t>вс 30.08.20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E7AC-78C6-4247-AA7D-063C5F2D8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60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993-B17C-4B2A-8809-C3BF63B77B64}" type="datetimeFigureOut">
              <a:rPr lang="ru-RU" smtClean="0"/>
              <a:t>вс 30.08.20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E7AC-78C6-4247-AA7D-063C5F2D8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245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993-B17C-4B2A-8809-C3BF63B77B64}" type="datetimeFigureOut">
              <a:rPr lang="ru-RU" smtClean="0"/>
              <a:t>вс 30.08.20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E2E7AC-78C6-4247-AA7D-063C5F2D8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79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BB993-B17C-4B2A-8809-C3BF63B77B64}" type="datetimeFigureOut">
              <a:rPr lang="ru-RU" smtClean="0"/>
              <a:t>вс 30.08.20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E2E7AC-78C6-4247-AA7D-063C5F2D8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80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D0280F-5F8D-41F8-8DD3-672A69881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146" y="319310"/>
            <a:ext cx="10748211" cy="128089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accent1"/>
                </a:solidFill>
              </a:rPr>
              <a:t>Опека и </a:t>
            </a:r>
            <a:r>
              <a:rPr lang="ru-RU" sz="4400" b="1" dirty="0" smtClean="0">
                <a:solidFill>
                  <a:schemeClr val="accent1"/>
                </a:solidFill>
              </a:rPr>
              <a:t>попечительство</a:t>
            </a:r>
            <a:br>
              <a:rPr lang="ru-RU" sz="4400" b="1" dirty="0" smtClean="0">
                <a:solidFill>
                  <a:schemeClr val="accent1"/>
                </a:solidFill>
              </a:rPr>
            </a:br>
            <a:r>
              <a:rPr lang="ru-RU" sz="4400" b="1" dirty="0" smtClean="0">
                <a:solidFill>
                  <a:schemeClr val="accent1"/>
                </a:solidFill>
              </a:rPr>
              <a:t>над совершеннолетними недееспособными или не полностью дееспособными</a:t>
            </a:r>
            <a:r>
              <a:rPr lang="ru-RU" sz="4400" b="1" dirty="0" smtClean="0">
                <a:solidFill>
                  <a:schemeClr val="accent1"/>
                </a:solidFill>
              </a:rPr>
              <a:t> </a:t>
            </a:r>
            <a:endParaRPr lang="ru-RU" sz="44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1915" y="6171691"/>
            <a:ext cx="10700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Клевцова Жанна Павловна, специалист 1 категории</a:t>
            </a:r>
            <a:endParaRPr lang="ru-RU" sz="28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l="25712" t="25712" r="25587" b="17051"/>
          <a:stretch/>
        </p:blipFill>
        <p:spPr>
          <a:xfrm>
            <a:off x="3368842" y="2938700"/>
            <a:ext cx="4892842" cy="32329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47203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6999F9-4D8A-42D4-BBD7-5BE522E00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9601200" cy="14859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Распоряжение </a:t>
            </a:r>
            <a:r>
              <a:rPr lang="ru-RU" b="1" dirty="0">
                <a:solidFill>
                  <a:srgbClr val="C00000"/>
                </a:solidFill>
              </a:rPr>
              <a:t>имуществом подопечного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12FF56-128E-419A-B592-FA99F2E47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79" y="1232452"/>
            <a:ext cx="12047621" cy="56255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/>
              <a:t>1. Опекун или попечитель распоряжается доходами подопечного, в том числе доходами, причитающимися подопечному от управления его имуществом, за исключением доходов, которыми подопечный вправе распоряжаться самостоятельно, исключительно в интересах подопечного и с предварительного разрешения органа опеки и попечительства. </a:t>
            </a:r>
          </a:p>
          <a:p>
            <a:pPr marL="0" indent="0">
              <a:buNone/>
            </a:pPr>
            <a:r>
              <a:rPr lang="ru-RU" sz="2400" b="1" dirty="0"/>
              <a:t>Суммы алиментов, пенсий, пособий, возмещения вреда здоровью и вреда, понесенного в случае смерти кормильца, а также иные выплачиваемые на содержание подопечного средства, за исключением доходов, которыми подопечный вправе распоряжаться самостоятельно, подлежат зачислению на отдельный номинальный счет, открываемый опекуном или попечителем в соответствии с главой 45 настоящего Кодекса, и расходуются опекуном или попечителем без предварительного разрешения органа опеки и попечительства. </a:t>
            </a:r>
          </a:p>
          <a:p>
            <a:pPr marL="0" indent="0">
              <a:buNone/>
            </a:pPr>
            <a:r>
              <a:rPr lang="ru-RU" sz="2400" b="1" dirty="0"/>
              <a:t>Опекун или попечитель предоставляет отчет о расходовании сумм, зачисляемых на отдельный номинальный счет, в порядке, установленном Федеральным законом "Об опеке и попечительстве". 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2218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010" y="962526"/>
            <a:ext cx="11806990" cy="65451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/>
              <a:t>2. </a:t>
            </a:r>
            <a:r>
              <a:rPr lang="ru-RU" sz="2800" b="1" dirty="0"/>
              <a:t>Опекун не вправе без предварительного разрешения органа опеки и попечительства совершать, а попечитель - давать согласие на совершение сделок по отчуждению, в том числе обмену или дарению имущества подопечного, сдаче его внаем (в аренду), в безвозмездное пользование или в залог, сделок, влекущих отказ от принадлежащих подопечному прав, раздел его имущества или выдел из него долей, а также любых других действий, влекущих уменьшение имущества подопечного. </a:t>
            </a:r>
          </a:p>
          <a:p>
            <a:pPr marL="0" indent="0">
              <a:buNone/>
            </a:pPr>
            <a:r>
              <a:rPr lang="ru-RU" sz="2800" b="1" dirty="0"/>
              <a:t>Порядок управления имуществом подопечного определяется Федеральным законом "Об опеке и попечительстве".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774739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CECA2AB-DBE2-4065-BEA9-E8FADBDDB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989" y="320842"/>
            <a:ext cx="11590422" cy="63205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/>
              <a:t>3. Опекун, попечитель, их супруги и близкие родственники не вправе совершать сделки с подопечным, за исключением передачи имущества подопечному в качестве дара или в безвозмездное пользование, а также представлять подопечного при заключении сделок или ведении судебных дел между подопечным и супругом опекуна или попечителя и их близкими родственниками. </a:t>
            </a:r>
          </a:p>
          <a:p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4. Опекун распоряжается имуществом гражданина, признанного недееспособным, основываясь на мнении подопечного, а при невозможности установления его мнения - с учетом информации о его предпочтениях, полученной от родителей такого гражданина, его прежних опекунов, иных лиц, оказывавших такому гражданину услуги и добросовестно исполнявших свои обязанности</a:t>
            </a:r>
            <a:r>
              <a:rPr lang="ru-RU" sz="2800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77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0DF0C6-ACC1-47FB-BD0E-CF81C09EB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21" y="-273718"/>
            <a:ext cx="11899900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C00000"/>
                </a:solidFill>
              </a:rPr>
              <a:t>Доверительное </a:t>
            </a:r>
            <a:r>
              <a:rPr lang="ru-RU" b="1" dirty="0">
                <a:solidFill>
                  <a:srgbClr val="C00000"/>
                </a:solidFill>
              </a:rPr>
              <a:t>управление имуществом подопечного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31B2FE-E9F1-4BEC-9FE2-EE60013CB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1" y="1019677"/>
            <a:ext cx="11747500" cy="4889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1. При необходимости постоянного управления недвижимым и ценным движимым имуществом подопечного орган опеки и попечительства заключает с управляющим, определенным этим органом, договор о </a:t>
            </a:r>
            <a:r>
              <a:rPr lang="ru-RU" sz="2400" b="1" dirty="0" smtClean="0">
                <a:solidFill>
                  <a:schemeClr val="tx1"/>
                </a:solidFill>
              </a:rPr>
              <a:t>доверительном управлении таким имуществом. В этом случае опекун или попечитель сохраняет свои полномочия в отношении того имущества подопечного, которое не передано в доверительное управление.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При осуществлении управляющим правомочий по управлению имуществом подопечного на управляющего распространяется действие правил, предусмотренных пунктами 2 и 3 статьи 37 Гражданского Кодекса.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2. Доверительное управление имуществом подопечного прекращается по основаниям, предусмотренным законом для прекращения договора о доверительном управлении имуществом, а также в случаях прекращения опеки и попечительства. 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92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B09A7D-D6FF-4E24-8693-AD9D78BBC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Освобождение </a:t>
            </a:r>
            <a:r>
              <a:rPr lang="ru-RU" b="1" dirty="0">
                <a:solidFill>
                  <a:srgbClr val="C00000"/>
                </a:solidFill>
              </a:rPr>
              <a:t>и отстранение опекунов и попечителей от исполнения ими своих обязанностей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157A32-E9A0-4A5A-AED3-846FFC282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104" y="1611564"/>
            <a:ext cx="11389895" cy="5003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/>
              <a:t>Орган </a:t>
            </a:r>
            <a:r>
              <a:rPr lang="ru-RU" sz="2800" b="1" dirty="0"/>
              <a:t>опеки и попечительства освобождает опекуна или попечителя от исполнения им своих обязанностей в </a:t>
            </a:r>
            <a:r>
              <a:rPr lang="ru-RU" sz="2800" b="1" dirty="0" smtClean="0"/>
              <a:t>случаях  помещения </a:t>
            </a:r>
            <a:r>
              <a:rPr lang="ru-RU" sz="2800" b="1" dirty="0"/>
              <a:t>подопечного под надзор в образовательную организацию, медицинскую организацию, организацию, оказывающую социальные услуги, или иную </a:t>
            </a:r>
            <a:r>
              <a:rPr lang="ru-RU" sz="2800" b="1" dirty="0" smtClean="0"/>
              <a:t>организацию. 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 Орган опеки </a:t>
            </a:r>
            <a:r>
              <a:rPr lang="ru-RU" sz="2800" b="1" dirty="0"/>
              <a:t>и попечительства освобождает ранее назначенного опекуна или попечителя от исполнения ими своих обязанностей, если это не противоречит интересам подопечного. </a:t>
            </a: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4389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137" y="545432"/>
            <a:ext cx="11373852" cy="58553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dirty="0"/>
              <a:t>2. Опекун, попечитель могут быть освобождены от исполнения своих обязанностей по их просьбе. Опекун или попечитель может быть освобожден от исполнения своих обязанностей по инициативе органа опеки и попечительства в случае возникновения противоречий между интересами подопечного и интересами опекуна или попечителя, в том числе временно. </a:t>
            </a:r>
          </a:p>
          <a:p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3. В случаях ненадлежащего выполнения опекуном или попечителем лежащих на нем обязанностей, в том числе при использовании им опеки или попечительства в корыстных целях или при оставлении подопечного без надзора и необходимой помощи, орган опеки и попечительства может отстранить опекуна или попечителя от исполнения этих обязанностей и принять необходимые меры для привлечения виновного гражданина к установленной законом ответственности.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6248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E6C23-A4A5-4EAF-BAED-27967C339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542" y="192505"/>
            <a:ext cx="9601200" cy="1010653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dirty="0">
                <a:solidFill>
                  <a:srgbClr val="C00000"/>
                </a:solidFill>
              </a:rPr>
              <a:t>Прекращение опеки и попечительства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1679F5-AAE4-46E0-9802-C1B8465F4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111" y="1524000"/>
            <a:ext cx="11224794" cy="5105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Опека </a:t>
            </a:r>
            <a:r>
              <a:rPr lang="ru-RU" sz="2800" b="1" dirty="0"/>
              <a:t>и попечительство над совершеннолетними гражданами прекращаются в случаях вынесения судом решения о признании подопечного дееспособным или отмены ограничений его дееспособности по заявлению опекуна, попечителя или органа опеки и попечительства. </a:t>
            </a:r>
          </a:p>
        </p:txBody>
      </p:sp>
    </p:spTree>
    <p:extLst>
      <p:ext uri="{BB962C8B-B14F-4D97-AF65-F5344CB8AC3E}">
        <p14:creationId xmlns:p14="http://schemas.microsoft.com/office/powerpoint/2010/main" val="18129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9F9D3E-2A79-4494-A07A-A7F2E1164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400" y="330200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/>
                </a:solidFill>
              </a:rPr>
              <a:t>Опека и попечительство</a:t>
            </a:r>
            <a:endParaRPr lang="ru-RU" sz="48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B50CD0-5A22-480E-97F5-09A220541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780957"/>
            <a:ext cx="11480800" cy="5638799"/>
          </a:xfrm>
        </p:spPr>
        <p:txBody>
          <a:bodyPr>
            <a:normAutofit/>
          </a:bodyPr>
          <a:lstStyle/>
          <a:p>
            <a:r>
              <a:rPr lang="ru-RU" sz="3200" dirty="0">
                <a:ln w="0"/>
                <a:solidFill>
                  <a:schemeClr val="tx1"/>
                </a:solidFill>
              </a:rPr>
              <a:t>1. Опека и попечительство устанавливаются для защиты прав и интересов недееспособных или не полностью дееспособных граждан. </a:t>
            </a:r>
            <a:endParaRPr lang="ru-RU" sz="3200" dirty="0" smtClean="0">
              <a:ln w="0"/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200" dirty="0" smtClean="0">
              <a:ln w="0"/>
              <a:solidFill>
                <a:schemeClr val="tx1"/>
              </a:solidFill>
            </a:endParaRPr>
          </a:p>
          <a:p>
            <a:r>
              <a:rPr lang="ru-RU" sz="3200" dirty="0" smtClean="0">
                <a:ln w="0"/>
                <a:solidFill>
                  <a:schemeClr val="tx1"/>
                </a:solidFill>
              </a:rPr>
              <a:t>2</a:t>
            </a:r>
            <a:r>
              <a:rPr lang="ru-RU" sz="3200" dirty="0">
                <a:ln w="0"/>
                <a:solidFill>
                  <a:schemeClr val="tx1"/>
                </a:solidFill>
              </a:rPr>
              <a:t>. Опекуны и попечители выступают в защиту прав и интересов своих подопечных в отношениях с любыми лицами, в том числе в судах, без специального полномочия. </a:t>
            </a:r>
            <a:endParaRPr lang="ru-RU" sz="320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40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806984-F794-49EE-9652-17DD7C902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7283" y="57598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/>
                </a:solidFill>
              </a:rPr>
              <a:t>Опека</a:t>
            </a:r>
            <a:endParaRPr lang="ru-RU" sz="48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ED0DAB-BCA6-4E30-B687-536BCF258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936" y="1652337"/>
            <a:ext cx="10654380" cy="3777622"/>
          </a:xfrm>
        </p:spPr>
        <p:txBody>
          <a:bodyPr>
            <a:normAutofit fontScale="92500" lnSpcReduction="10000"/>
          </a:bodyPr>
          <a:lstStyle/>
          <a:p>
            <a:endParaRPr lang="ru-RU" dirty="0">
              <a:solidFill>
                <a:schemeClr val="tx1"/>
              </a:solidFill>
            </a:endParaRPr>
          </a:p>
          <a:p>
            <a:r>
              <a:rPr lang="ru-RU" sz="3200" b="1" dirty="0">
                <a:solidFill>
                  <a:schemeClr val="tx1"/>
                </a:solidFill>
              </a:rPr>
              <a:t>1. Опека устанавливается </a:t>
            </a:r>
            <a:r>
              <a:rPr lang="ru-RU" sz="3200" b="1" dirty="0" smtClean="0">
                <a:solidFill>
                  <a:schemeClr val="tx1"/>
                </a:solidFill>
              </a:rPr>
              <a:t>над </a:t>
            </a:r>
            <a:r>
              <a:rPr lang="ru-RU" sz="3200" b="1" dirty="0">
                <a:solidFill>
                  <a:schemeClr val="tx1"/>
                </a:solidFill>
              </a:rPr>
              <a:t>гражданами, признанными судом недееспособными вследствие психического расстройства. </a:t>
            </a:r>
          </a:p>
          <a:p>
            <a:endParaRPr lang="ru-RU" sz="3200" b="1" dirty="0">
              <a:solidFill>
                <a:schemeClr val="tx1"/>
              </a:solidFill>
            </a:endParaRPr>
          </a:p>
          <a:p>
            <a:r>
              <a:rPr lang="ru-RU" sz="3200" b="1" dirty="0">
                <a:solidFill>
                  <a:schemeClr val="tx1"/>
                </a:solidFill>
              </a:rPr>
              <a:t>2. Опекуны являются представителями подопечных в силу закона и совершают от их имени и в их интересах все необходимые сделки. </a:t>
            </a:r>
          </a:p>
        </p:txBody>
      </p:sp>
    </p:spTree>
    <p:extLst>
      <p:ext uri="{BB962C8B-B14F-4D97-AF65-F5344CB8AC3E}">
        <p14:creationId xmlns:p14="http://schemas.microsoft.com/office/powerpoint/2010/main" val="2726974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475E71-A80B-4A98-BFB3-00B07AEC2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018" y="241300"/>
            <a:ext cx="9601200" cy="14859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Органы </a:t>
            </a:r>
            <a:r>
              <a:rPr lang="ru-RU" sz="4400" b="1" dirty="0">
                <a:solidFill>
                  <a:srgbClr val="C00000"/>
                </a:solidFill>
              </a:rPr>
              <a:t>опеки и </a:t>
            </a:r>
            <a:r>
              <a:rPr lang="ru-RU" sz="4400" b="1" dirty="0" smtClean="0">
                <a:solidFill>
                  <a:srgbClr val="C00000"/>
                </a:solidFill>
              </a:rPr>
              <a:t>попечительства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DCF15F-757B-4E08-BE6B-9A5725966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8" y="1307082"/>
            <a:ext cx="11668015" cy="50529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2000" dirty="0"/>
              <a:t>1. Органами опеки и попечительства являются органы исполнительной власти субъекта Российской Федерации. Органами опеки и попечительства являются также органы местного самоуправления в случае, если законом субъекта Российской Федерации они наделены полномочиями по опеке и попечительству в соответствии с федеральными законами. </a:t>
            </a:r>
          </a:p>
          <a:p>
            <a:pPr marL="0" indent="0">
              <a:buNone/>
            </a:pPr>
            <a:r>
              <a:rPr lang="ru-RU" sz="2000" dirty="0"/>
              <a:t>Полномочия органа опеки и попечительства в отношении подопечного возлагаются на орган, который установил опеку или попечительство. При перемене места жительства подопечного полномочия органа опеки и попечительства возлагаются на орган опеки и попечительства по новому месту жительства подопечного в порядке, определенном Федеральным законом "Об опеке и попечительстве". </a:t>
            </a:r>
          </a:p>
          <a:p>
            <a:pPr marL="0" indent="0">
              <a:buNone/>
            </a:pPr>
            <a:r>
              <a:rPr lang="ru-RU" sz="2000" dirty="0"/>
              <a:t>2. Суд обязан в течение трех дней со времени вступления в законную силу решения о признании гражданина недееспособным или об ограничении его дееспособности сообщить об этом органу опеки и попечительства по месту жительства такого гражданина для установления над ним опеки или попечительства. </a:t>
            </a:r>
          </a:p>
          <a:p>
            <a:pPr marL="0" indent="0">
              <a:buNone/>
            </a:pPr>
            <a:r>
              <a:rPr lang="ru-RU" sz="2000" dirty="0"/>
              <a:t>  3. Орган опеки и попечительства по месту жительства подопечных осуществляет надзор за деятельностью их опекунов и попечителей. </a:t>
            </a:r>
          </a:p>
        </p:txBody>
      </p:sp>
    </p:spTree>
    <p:extLst>
      <p:ext uri="{BB962C8B-B14F-4D97-AF65-F5344CB8AC3E}">
        <p14:creationId xmlns:p14="http://schemas.microsoft.com/office/powerpoint/2010/main" val="535619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70C229-1943-4EBE-BD7E-B76717D0B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143" y="-426254"/>
            <a:ext cx="10058400" cy="1300897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/>
            </a:r>
            <a:br>
              <a:rPr lang="ru-RU" sz="4400" b="1" dirty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>Опекуны </a:t>
            </a:r>
            <a:r>
              <a:rPr lang="ru-RU" sz="4400" b="1" dirty="0">
                <a:solidFill>
                  <a:srgbClr val="C00000"/>
                </a:solidFill>
              </a:rPr>
              <a:t>и </a:t>
            </a:r>
            <a:r>
              <a:rPr lang="ru-RU" sz="4400" b="1" dirty="0" smtClean="0">
                <a:solidFill>
                  <a:srgbClr val="C00000"/>
                </a:solidFill>
              </a:rPr>
              <a:t>попечители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9442FF-563C-4AEF-AF25-03EBBFB31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343" y="1323822"/>
            <a:ext cx="11604110" cy="59833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1</a:t>
            </a:r>
            <a:r>
              <a:rPr lang="ru-RU" sz="2400" b="1" dirty="0" smtClean="0"/>
              <a:t>.</a:t>
            </a:r>
            <a:r>
              <a:rPr lang="ru-RU" sz="2400" b="1" dirty="0" smtClean="0"/>
              <a:t> Опекун или попечитель назначается органом опеки и попечительства по месту жительства лица, нуждающегося в опеке или попечительстве, в течение месяца с момента, когда указанным органам стало известно о необходимости установления опеки или попечительства над гражданином. </a:t>
            </a:r>
          </a:p>
          <a:p>
            <a:pPr marL="0" indent="0">
              <a:buNone/>
            </a:pPr>
            <a:r>
              <a:rPr lang="ru-RU" sz="2400" b="1" dirty="0" smtClean="0"/>
              <a:t>При наличии заслуживающих внимания обстоятельств опекун или попечитель может быть назначен органом опеки и попечительства по месту жительства опекуна (попечителя). Если лицу, нуждающемуся в опеке или попечительстве, в течение месяца не назначен опекун или попечитель, исполнение обязанностей опекуна или попечителя временно возлагается на орган опеки и попечительства. </a:t>
            </a:r>
          </a:p>
          <a:p>
            <a:pPr marL="0" indent="0">
              <a:buNone/>
            </a:pPr>
            <a:r>
              <a:rPr lang="ru-RU" sz="2400" b="1" dirty="0" smtClean="0"/>
              <a:t>  Назначение опекуна или попечителя может быть оспорено в суде заинтересованными лицами. 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05014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956" y="319310"/>
            <a:ext cx="10766675" cy="83572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Опекуны и попечители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221" y="1155033"/>
            <a:ext cx="11486147" cy="54061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300" b="1" dirty="0"/>
              <a:t>2. Опекунами и попечителями могут назначаться только совершеннолетние дееспособные граждане. Не могут быть назначены опекунами и попечителями граждане, лишенные родительских прав, а также граждане, имеющие на момент установления опеки или попечительства судимость за умышленное преступление против жизни или здоровья граждан. </a:t>
            </a:r>
          </a:p>
          <a:p>
            <a:pPr marL="0" indent="0">
              <a:buNone/>
            </a:pPr>
            <a:r>
              <a:rPr lang="ru-RU" sz="3300" b="1" dirty="0"/>
              <a:t> 3. Опекун или попечитель может быть назначен только с его согласия. При этом должны учитываться его нравственные и иные личные качества, способность к выполнению обязанностей опекуна или попечителя, отношения, существующие между ним и лицом, нуждающимся в опеке или попечительстве, а если это возможно - и желание подопечного. </a:t>
            </a:r>
          </a:p>
          <a:p>
            <a:pPr marL="0" indent="0">
              <a:buNone/>
            </a:pPr>
            <a:r>
              <a:rPr lang="ru-RU" sz="3300" b="1" dirty="0"/>
              <a:t> 4. Недееспособным или не полностью дееспособным гражданам, помещенным под надзор в образовательные организации, медицинские организации, организации, оказывающие социальные услуги, или иные организации, в том числе в организации для детей-сирот и детей, оставшихся без попечения родителей, опекуны или попечители не назначаются. Исполнение обязанностей опекунов или попечителей возлагается на указанные организации.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307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9688E-BCF2-4F2F-BE51-A529866AF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450" y="0"/>
            <a:ext cx="10540666" cy="14859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Исполнение </a:t>
            </a:r>
            <a:r>
              <a:rPr lang="ru-RU" sz="4400" b="1" dirty="0">
                <a:solidFill>
                  <a:srgbClr val="C00000"/>
                </a:solidFill>
              </a:rPr>
              <a:t>опекунами и попечителями своих обязанностей.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835F2D-B6EE-471E-BB91-11939E5BF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716" y="1485900"/>
            <a:ext cx="11822029" cy="56785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1. Обязанности по опеке и попечительству исполняются безвозмездно, кроме случаев, предусмотренных законом. </a:t>
            </a:r>
          </a:p>
          <a:p>
            <a:pPr marL="0" indent="0">
              <a:buNone/>
            </a:pPr>
            <a:r>
              <a:rPr lang="ru-RU" sz="2800" b="1" dirty="0"/>
              <a:t> 2. Опекуны и попечители несовершеннолетних граждан обязаны проживать совместно со своими подопечными. Раздельное проживание попечителя с подопечным, достигшим шестнадцати лет, допускается с разрешения органа опеки и попечительства при условии, что это не отразится неблагоприятно на воспитании и защите прав и интересов подопечного. </a:t>
            </a:r>
          </a:p>
          <a:p>
            <a:pPr marL="0" indent="0">
              <a:buNone/>
            </a:pPr>
            <a:r>
              <a:rPr lang="ru-RU" sz="2800" b="1" dirty="0"/>
              <a:t> Опекуны и попечители обязаны извещать органы опеки и попечительства о перемене места жительства. </a:t>
            </a:r>
          </a:p>
          <a:p>
            <a:pPr marL="0" indent="0">
              <a:buNone/>
            </a:pPr>
            <a:r>
              <a:rPr lang="ru-RU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6462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8358" y="320842"/>
            <a:ext cx="10924674" cy="628850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200" b="1" dirty="0"/>
              <a:t>3. Опекуны и попечители обязаны заботиться о содержании своих подопечных, об обеспечении их уходом и лечением, защищать их права и интересы. </a:t>
            </a:r>
          </a:p>
          <a:p>
            <a:pPr marL="0" indent="0">
              <a:buNone/>
            </a:pPr>
            <a:r>
              <a:rPr lang="ru-RU" sz="3200" b="1" dirty="0"/>
              <a:t> Опекуны и попечители несовершеннолетних должны заботиться об их обучении и воспитании. Опекуны и попечители заботятся о развитии (восстановлении) способности гражданина, дееспособность которого ограничена вследствие психического расстройства, или гражданина, признанного недееспособным, понимать значение своих действий или руководить ими. </a:t>
            </a:r>
          </a:p>
          <a:p>
            <a:pPr marL="0" indent="0">
              <a:buNone/>
            </a:pPr>
            <a:r>
              <a:rPr lang="ru-RU" sz="3200" b="1" dirty="0"/>
              <a:t> Опекуны и попечители исполняют свои функции, учитывая мнение подопечного, а при невозможности его установления - с учетом информации о предпочтениях подопечного, полученной от его родителей, прежних опекунов, иных лиц, оказывавших ему услуги и добросовестно исполнявших свои обязанности.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125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D04320D-0656-4F49-B1DC-3CA2CD4CE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85011"/>
            <a:ext cx="11672375" cy="647298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400" b="1" dirty="0"/>
              <a:t>4. Обязанности, указанные в пункте 3 настоящей статьи, не возлагаются на попечителей совершеннолетних граждан, ограниченных судом в дееспособности, за исключением попечителей граждан, ограниченных судом в дееспособности вследствие психического расстройства. </a:t>
            </a:r>
          </a:p>
          <a:p>
            <a:endParaRPr lang="ru-RU" sz="4400" b="1" dirty="0"/>
          </a:p>
          <a:p>
            <a:pPr marL="0" indent="0">
              <a:buNone/>
            </a:pPr>
            <a:r>
              <a:rPr lang="ru-RU" sz="4400" b="1" dirty="0"/>
              <a:t>5. Если основания, в силу которых гражданин был признан недееспособным или ограниченно дееспособным, отпали, опекун или попечитель обязан ходатайствовать перед судом о признании подопечного дееспособным и о снятии с него опеки или попечительства. </a:t>
            </a:r>
          </a:p>
          <a:p>
            <a:endParaRPr lang="ru-RU" sz="4400" b="1" dirty="0"/>
          </a:p>
          <a:p>
            <a:pPr marL="0" indent="0">
              <a:buNone/>
            </a:pPr>
            <a:r>
              <a:rPr lang="ru-RU" sz="4400" b="1" dirty="0"/>
              <a:t>Если основания, в силу которых гражданин, который вследствие психического расстройства может понимать значение своих действий или руководить ими при помощи других лиц, был ограничен в дееспособности, изменились, попечитель обязан обратиться в суд с заявлением об отмене ограничения дееспособности подопечного или о признании его недееспособным в соответствии с пунктом 3 статьи 30 настоящего Кодекса.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80746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</TotalTime>
  <Words>1555</Words>
  <Application>Microsoft Office PowerPoint</Application>
  <PresentationFormat>Широкоэкранный</PresentationFormat>
  <Paragraphs>59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Легкий дым</vt:lpstr>
      <vt:lpstr>Опека и попечительство над совершеннолетними недееспособными или не полностью дееспособными </vt:lpstr>
      <vt:lpstr>Опека и попечительство</vt:lpstr>
      <vt:lpstr>Опека</vt:lpstr>
      <vt:lpstr>Органы опеки и попечительства</vt:lpstr>
      <vt:lpstr> Опекуны и попечители</vt:lpstr>
      <vt:lpstr>Опекуны и попечители</vt:lpstr>
      <vt:lpstr>Исполнение опекунами и попечителями своих обязанностей.</vt:lpstr>
      <vt:lpstr>Презентация PowerPoint</vt:lpstr>
      <vt:lpstr>Презентация PowerPoint</vt:lpstr>
      <vt:lpstr>Распоряжение имуществом подопечного </vt:lpstr>
      <vt:lpstr>Презентация PowerPoint</vt:lpstr>
      <vt:lpstr>Презентация PowerPoint</vt:lpstr>
      <vt:lpstr> Доверительное управление имуществом подопечного </vt:lpstr>
      <vt:lpstr>Освобождение и отстранение опекунов и попечителей от исполнения ими своих обязанностей </vt:lpstr>
      <vt:lpstr>Презентация PowerPoint</vt:lpstr>
      <vt:lpstr> Прекращение опеки и попечительства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Опека и попечительство</dc:title>
  <dc:creator>Алиса Гидаятханова</dc:creator>
  <cp:lastModifiedBy>Пользователь</cp:lastModifiedBy>
  <cp:revision>8</cp:revision>
  <dcterms:created xsi:type="dcterms:W3CDTF">2019-02-18T16:26:57Z</dcterms:created>
  <dcterms:modified xsi:type="dcterms:W3CDTF">2020-08-30T16:51:53Z</dcterms:modified>
</cp:coreProperties>
</file>